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65" r:id="rId3"/>
    <p:sldId id="370" r:id="rId4"/>
    <p:sldId id="366" r:id="rId5"/>
    <p:sldId id="367" r:id="rId6"/>
    <p:sldId id="368" r:id="rId7"/>
    <p:sldId id="369" r:id="rId8"/>
    <p:sldId id="371" r:id="rId9"/>
    <p:sldId id="372" r:id="rId10"/>
    <p:sldId id="418" r:id="rId11"/>
    <p:sldId id="412" r:id="rId12"/>
    <p:sldId id="373" r:id="rId13"/>
    <p:sldId id="378" r:id="rId14"/>
    <p:sldId id="379" r:id="rId15"/>
    <p:sldId id="413" r:id="rId16"/>
    <p:sldId id="376" r:id="rId17"/>
    <p:sldId id="414" r:id="rId18"/>
    <p:sldId id="380" r:id="rId19"/>
    <p:sldId id="415" r:id="rId20"/>
    <p:sldId id="382" r:id="rId21"/>
    <p:sldId id="385" r:id="rId22"/>
    <p:sldId id="416" r:id="rId23"/>
    <p:sldId id="394" r:id="rId24"/>
    <p:sldId id="395" r:id="rId25"/>
    <p:sldId id="396" r:id="rId26"/>
    <p:sldId id="419" r:id="rId27"/>
    <p:sldId id="388" r:id="rId28"/>
    <p:sldId id="377" r:id="rId29"/>
    <p:sldId id="397" r:id="rId30"/>
    <p:sldId id="409" r:id="rId31"/>
    <p:sldId id="411" r:id="rId32"/>
    <p:sldId id="285" r:id="rId33"/>
    <p:sldId id="398" r:id="rId34"/>
    <p:sldId id="393" r:id="rId35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6666"/>
    <a:srgbClr val="0000FF"/>
    <a:srgbClr val="B2301A"/>
    <a:srgbClr val="006600"/>
    <a:srgbClr val="A7D971"/>
    <a:srgbClr val="FFE0A3"/>
    <a:srgbClr val="CC0000"/>
    <a:srgbClr val="660066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2" autoAdjust="0"/>
    <p:restoredTop sz="82801" autoAdjust="0"/>
  </p:normalViewPr>
  <p:slideViewPr>
    <p:cSldViewPr snapToGrid="0">
      <p:cViewPr varScale="1">
        <p:scale>
          <a:sx n="100" d="100"/>
          <a:sy n="100" d="100"/>
        </p:scale>
        <p:origin x="3720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16FFC-B593-41C2-B5B3-8ADC31D0DC77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E446A-97D1-4344-A6BF-F071C2FEE3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52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88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30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05DDB-07F7-416B-A07E-1EBE93A02AC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34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0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80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44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2001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0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36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59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E446A-97D1-4344-A6BF-F071C2FEE320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091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52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29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71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20" y="182030"/>
            <a:ext cx="6641960" cy="97673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 </a:t>
            </a:r>
            <a:r>
              <a:rPr lang="en-US" dirty="0" err="1"/>
              <a:t>asdfa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69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02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55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08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6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9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01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4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460" y="108465"/>
            <a:ext cx="6641960" cy="916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 </a:t>
            </a:r>
            <a:r>
              <a:rPr lang="en-US" dirty="0" err="1"/>
              <a:t>asdasdf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60" y="1218317"/>
            <a:ext cx="6641960" cy="714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AE32-7C62-4A18-852E-376D689F8F66}" type="datetimeFigureOut">
              <a:rPr lang="en-CA" smtClean="0"/>
              <a:t>2019-07-10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2F51-BBCF-4977-9FCF-96B4275C4D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44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www.viha.ca/www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ha.ca/www/" TargetMode="External"/><Relationship Id="rId2" Type="http://schemas.openxmlformats.org/officeDocument/2006/relationships/hyperlink" Target="mailto:kenneth.moselle@viha.c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servational_bi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treetlight_effec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324C-0A2D-46E1-947E-5F6ADC6B0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274998"/>
            <a:ext cx="6477000" cy="1798605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br>
              <a:rPr lang="en-CA" sz="4800" dirty="0"/>
            </a:br>
            <a:br>
              <a:rPr lang="en-CA" sz="4800" dirty="0"/>
            </a:br>
            <a:br>
              <a:rPr lang="en-CA" sz="2400" dirty="0"/>
            </a:br>
            <a:r>
              <a:rPr lang="en-CA" sz="2400" dirty="0"/>
              <a:t>1. Supply a working blueprint [architecture] &amp; roadmap for Health Service Analytics Innovation</a:t>
            </a:r>
            <a:br>
              <a:rPr lang="en-CA" sz="2400" dirty="0"/>
            </a:br>
            <a:br>
              <a:rPr lang="en-CA" sz="1050" dirty="0"/>
            </a:br>
            <a:r>
              <a:rPr lang="en-CA" sz="2400" dirty="0"/>
              <a:t>2. Set requirements for data de-identification framework and standard operating procedures that operationalize that framework</a:t>
            </a:r>
            <a:endParaRPr lang="en-CA" sz="2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22DE93E-4CB1-4003-9188-FA4F9083806A}"/>
              </a:ext>
            </a:extLst>
          </p:cNvPr>
          <p:cNvSpPr txBox="1">
            <a:spLocks/>
          </p:cNvSpPr>
          <p:nvPr/>
        </p:nvSpPr>
        <p:spPr>
          <a:xfrm>
            <a:off x="502112" y="7473667"/>
            <a:ext cx="5448300" cy="9273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Kenneth A. Moselle, PhD, </a:t>
            </a:r>
            <a:r>
              <a:rPr lang="en-CA" sz="1800" dirty="0" err="1"/>
              <a:t>R.Psych</a:t>
            </a:r>
            <a:r>
              <a:rPr lang="en-CA" sz="1800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Director, Applied Clinical Research Unit, Island Health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dirty="0"/>
              <a:t>Adjunct Assoc. Professor, University of Victoria</a:t>
            </a:r>
          </a:p>
        </p:txBody>
      </p:sp>
      <p:pic>
        <p:nvPicPr>
          <p:cNvPr id="5" name="leftNavigation_vihaLogo" descr="http://www.viha.ca/www/images/common/logo-viha.gif">
            <a:hlinkClick r:id="rId2"/>
            <a:extLst>
              <a:ext uri="{FF2B5EF4-FFF2-40B4-BE49-F238E27FC236}">
                <a16:creationId xmlns:a16="http://schemas.microsoft.com/office/drawing/2014/main" id="{784F4D99-FC79-48B2-8CD5-955CAD33DDC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1722" y="401984"/>
            <a:ext cx="1554556" cy="95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B58FA09-1445-439D-8518-75742B133CBA}"/>
              </a:ext>
            </a:extLst>
          </p:cNvPr>
          <p:cNvSpPr txBox="1">
            <a:spLocks/>
          </p:cNvSpPr>
          <p:nvPr/>
        </p:nvSpPr>
        <p:spPr>
          <a:xfrm>
            <a:off x="1621299" y="6987400"/>
            <a:ext cx="3209926" cy="411809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1800" dirty="0"/>
              <a:t>July 11, 2019</a:t>
            </a:r>
            <a:endParaRPr lang="en-CA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26F0AB-602A-4EC9-8060-0A75D4DD5B65}"/>
              </a:ext>
            </a:extLst>
          </p:cNvPr>
          <p:cNvSpPr txBox="1">
            <a:spLocks/>
          </p:cNvSpPr>
          <p:nvPr/>
        </p:nvSpPr>
        <p:spPr>
          <a:xfrm>
            <a:off x="1375748" y="4552425"/>
            <a:ext cx="4106483" cy="5330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br>
              <a:rPr lang="en-CA" sz="4800" dirty="0"/>
            </a:br>
            <a:br>
              <a:rPr lang="en-CA" sz="4800" dirty="0"/>
            </a:br>
            <a:r>
              <a:rPr lang="en-CA" sz="1800" dirty="0"/>
              <a:t>PART 1</a:t>
            </a:r>
            <a:br>
              <a:rPr lang="en-CA" sz="1800" dirty="0"/>
            </a:br>
            <a:r>
              <a:rPr lang="en-CA" sz="1800" dirty="0"/>
              <a:t>TARGET INFORMATION ARCHITECTURE</a:t>
            </a:r>
            <a:endParaRPr lang="en-CA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988745-D6AD-4387-A449-0FFBD472D101}"/>
              </a:ext>
            </a:extLst>
          </p:cNvPr>
          <p:cNvSpPr txBox="1">
            <a:spLocks/>
          </p:cNvSpPr>
          <p:nvPr/>
        </p:nvSpPr>
        <p:spPr>
          <a:xfrm>
            <a:off x="332156" y="5373647"/>
            <a:ext cx="6193671" cy="149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400" dirty="0"/>
            </a:br>
            <a:br>
              <a:rPr lang="en-CA" sz="2800" dirty="0"/>
            </a:br>
            <a:r>
              <a:rPr lang="en-CA" sz="1800" dirty="0"/>
              <a:t>For: Dr. Douglas Kingsford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CA" sz="1800" dirty="0"/>
              <a:t>Chief Medical Information Officer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CA" sz="1800" dirty="0"/>
              <a:t>Provincial Digital Health Initiative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CA" sz="1800" dirty="0"/>
              <a:t>Adapted from: presentation to the Pan Canadian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CA" sz="1800" dirty="0"/>
              <a:t>Enterprise Architecture Community of Practice (June 18, 2019)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67E745-2405-433C-A1AF-4041C2D099F4}"/>
              </a:ext>
            </a:extLst>
          </p:cNvPr>
          <p:cNvSpPr txBox="1">
            <a:spLocks/>
          </p:cNvSpPr>
          <p:nvPr/>
        </p:nvSpPr>
        <p:spPr>
          <a:xfrm>
            <a:off x="190500" y="1494028"/>
            <a:ext cx="6477001" cy="743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br>
              <a:rPr lang="en-CA" sz="4800" dirty="0"/>
            </a:br>
            <a:r>
              <a:rPr lang="en-CA" sz="2400" dirty="0"/>
              <a:t>Target Information Architecture (TIA) – </a:t>
            </a:r>
            <a:br>
              <a:rPr lang="en-CA" sz="2400" dirty="0"/>
            </a:br>
            <a:r>
              <a:rPr lang="en-CA" sz="2400" dirty="0"/>
              <a:t>to satisfy twin task demands: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40518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03B9-7703-4688-AF85-82968DBB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Component #1 - Epistemological Foundations – where does analytically useful health information originate?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9EFD0-00DA-4B4C-8145-B53B5CF63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1362075"/>
            <a:ext cx="6641960" cy="1543050"/>
          </a:xfrm>
        </p:spPr>
        <p:txBody>
          <a:bodyPr>
            <a:normAutofit fontScale="62500" lnSpcReduction="20000"/>
          </a:bodyPr>
          <a:lstStyle/>
          <a:p>
            <a:r>
              <a:rPr lang="en-CA" sz="2300" dirty="0"/>
              <a:t>Epistemology – concerned with sources/emergence of knowledge.</a:t>
            </a:r>
          </a:p>
          <a:p>
            <a:r>
              <a:rPr lang="en-CA" sz="2300" dirty="0"/>
              <a:t>Where does knowledge of clinical/health risk, need and outcome originate?  </a:t>
            </a:r>
          </a:p>
          <a:p>
            <a:r>
              <a:rPr lang="en-CA" sz="2300" dirty="0"/>
              <a:t>If we want our analytically-derived information products to interact constructively with processes at points of service – where MUST at least some of the knowledge originate??</a:t>
            </a:r>
          </a:p>
          <a:p>
            <a:r>
              <a:rPr lang="en-CA" sz="2300" dirty="0"/>
              <a:t>If we want to address issues using information, where must we target our analytically-derived products?  And, what form should those products take??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AEE683-D878-4C2C-B253-0D31FBF65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4" y="2905125"/>
            <a:ext cx="6119492" cy="5394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F27B0-DC86-474C-AAD7-0C66BBC3F5B5}"/>
              </a:ext>
            </a:extLst>
          </p:cNvPr>
          <p:cNvSpPr txBox="1"/>
          <p:nvPr/>
        </p:nvSpPr>
        <p:spPr>
          <a:xfrm>
            <a:off x="390525" y="8438750"/>
            <a:ext cx="607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“Out of nothing shall not come something” – words allegedly spoken by Heinz Werner (Werner &amp; Kaplan – </a:t>
            </a:r>
            <a:r>
              <a:rPr lang="en-CA" sz="1400" b="1" i="1" dirty="0"/>
              <a:t>Symbol Formation, </a:t>
            </a:r>
            <a:r>
              <a:rPr lang="en-CA" sz="1400" dirty="0"/>
              <a:t>1984)</a:t>
            </a:r>
          </a:p>
        </p:txBody>
      </p:sp>
    </p:spTree>
    <p:extLst>
      <p:ext uri="{BB962C8B-B14F-4D97-AF65-F5344CB8AC3E}">
        <p14:creationId xmlns:p14="http://schemas.microsoft.com/office/powerpoint/2010/main" val="387376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3B25-6BC8-41BC-8756-0EA20D92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411673"/>
            <a:ext cx="6641960" cy="2150552"/>
          </a:xfrm>
        </p:spPr>
        <p:txBody>
          <a:bodyPr/>
          <a:lstStyle/>
          <a:p>
            <a:r>
              <a:rPr lang="en-CA" sz="2800" dirty="0"/>
              <a:t>Highlighting data contents/deliverables within the architecture based on three key data sources and consumers of analytical products – community-derived (including primary care); health-authority-derived; Ministry of Health derived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913F3-4014-4A8F-A55A-F4A6B3FCF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2867025"/>
            <a:ext cx="6641960" cy="6276975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Three key data sources and information consumers: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Community services - including primary care, and data generated directly by patients/clients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Health Authority – secondary, tertiary services</a:t>
            </a:r>
          </a:p>
          <a:p>
            <a:pPr lvl="1">
              <a:spcBef>
                <a:spcPts val="600"/>
              </a:spcBef>
            </a:pPr>
            <a:r>
              <a:rPr lang="en-CA" dirty="0"/>
              <a:t>Ministry of Health – administrative data, with norm-references (e.g., Expected Length of Stay)</a:t>
            </a:r>
          </a:p>
          <a:p>
            <a:r>
              <a:rPr lang="en-CA" dirty="0"/>
              <a:t>In this section, some key components of the TIA are presented twice. </a:t>
            </a:r>
          </a:p>
          <a:p>
            <a:pPr lvl="1"/>
            <a:r>
              <a:rPr lang="en-CA" dirty="0"/>
              <a:t>The first presentation of each component is intended to highlight the </a:t>
            </a:r>
            <a:r>
              <a:rPr lang="en-CA" b="1" i="1" dirty="0"/>
              <a:t>architecture</a:t>
            </a:r>
            <a:r>
              <a:rPr lang="en-CA" dirty="0"/>
              <a:t> of the entity in question. (e.g., slide #12 – “Service System Users of Information Products”). It also catalogues key contents associated with architectural elements.</a:t>
            </a:r>
          </a:p>
          <a:p>
            <a:pPr lvl="1"/>
            <a:r>
              <a:rPr lang="en-CA" dirty="0"/>
              <a:t>The second presentation of a component is intended to highlight features of the component that relate to the three key data sources and consumers of information (community services; Health Authority; Ministry of Health) – colour-coded as indicated above.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ACC6F4-D3AD-484A-A886-88EC9F73E108}"/>
              </a:ext>
            </a:extLst>
          </p:cNvPr>
          <p:cNvSpPr/>
          <p:nvPr/>
        </p:nvSpPr>
        <p:spPr>
          <a:xfrm>
            <a:off x="400050" y="4193933"/>
            <a:ext cx="2276475" cy="30007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292E4-8B8D-441C-A087-BE80AFA8D4F6}"/>
              </a:ext>
            </a:extLst>
          </p:cNvPr>
          <p:cNvSpPr/>
          <p:nvPr/>
        </p:nvSpPr>
        <p:spPr>
          <a:xfrm>
            <a:off x="400049" y="4552281"/>
            <a:ext cx="2381251" cy="3000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453A4-CCDC-4EF0-B159-3705BE262782}"/>
              </a:ext>
            </a:extLst>
          </p:cNvPr>
          <p:cNvSpPr/>
          <p:nvPr/>
        </p:nvSpPr>
        <p:spPr>
          <a:xfrm>
            <a:off x="400049" y="3599569"/>
            <a:ext cx="2676526" cy="30007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033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 #2 - Service System Users of Information Products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335881"/>
            <a:ext cx="6641960" cy="7575616"/>
          </a:xfrm>
        </p:spPr>
      </p:pic>
    </p:spTree>
    <p:extLst>
      <p:ext uri="{BB962C8B-B14F-4D97-AF65-F5344CB8AC3E}">
        <p14:creationId xmlns:p14="http://schemas.microsoft.com/office/powerpoint/2010/main" val="241317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E4EE-4756-4B00-B18A-5515FBE7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Deeper structure to Component #2 – a basic General Systems Theory framework</a:t>
            </a:r>
          </a:p>
        </p:txBody>
      </p:sp>
      <p:pic>
        <p:nvPicPr>
          <p:cNvPr id="5" name="Picture 4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372D6434-00DC-4239-8546-8DE0B3F11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6" y="1371600"/>
            <a:ext cx="5054047" cy="737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C497C-5194-426E-8356-CAEB8180D5F6}"/>
              </a:ext>
            </a:extLst>
          </p:cNvPr>
          <p:cNvSpPr txBox="1"/>
          <p:nvPr/>
        </p:nvSpPr>
        <p:spPr>
          <a:xfrm>
            <a:off x="4025762" y="5033207"/>
            <a:ext cx="2344424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Note </a:t>
            </a:r>
            <a:r>
              <a:rPr lang="en-CA" sz="1400" b="1" i="1" dirty="0"/>
              <a:t>Coupling</a:t>
            </a:r>
            <a:r>
              <a:rPr lang="en-CA" sz="1400" dirty="0"/>
              <a:t> of Two Dynamic Sub-Systems – Important!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58C5A7-C7C8-4396-9865-8881D5C2E9F3}"/>
              </a:ext>
            </a:extLst>
          </p:cNvPr>
          <p:cNvCxnSpPr>
            <a:cxnSpLocks/>
          </p:cNvCxnSpPr>
          <p:nvPr/>
        </p:nvCxnSpPr>
        <p:spPr>
          <a:xfrm flipH="1">
            <a:off x="4029076" y="5538312"/>
            <a:ext cx="488674" cy="7386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55823F-28C3-42F1-94DE-2B02EAC12FF7}"/>
              </a:ext>
            </a:extLst>
          </p:cNvPr>
          <p:cNvSpPr txBox="1"/>
          <p:nvPr/>
        </p:nvSpPr>
        <p:spPr>
          <a:xfrm>
            <a:off x="5224220" y="7285018"/>
            <a:ext cx="1463605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In the groove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B141E4-35A7-441A-A259-9DEC6F9A7593}"/>
              </a:ext>
            </a:extLst>
          </p:cNvPr>
          <p:cNvCxnSpPr>
            <a:cxnSpLocks/>
          </p:cNvCxnSpPr>
          <p:nvPr/>
        </p:nvCxnSpPr>
        <p:spPr>
          <a:xfrm flipH="1">
            <a:off x="4857751" y="7477125"/>
            <a:ext cx="366469" cy="1873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93818A-832D-45D5-B294-57B0C18F04AE}"/>
              </a:ext>
            </a:extLst>
          </p:cNvPr>
          <p:cNvSpPr txBox="1"/>
          <p:nvPr/>
        </p:nvSpPr>
        <p:spPr>
          <a:xfrm>
            <a:off x="0" y="4238030"/>
            <a:ext cx="2447924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3</a:t>
            </a:r>
            <a:r>
              <a:rPr lang="en-CA" sz="1400" baseline="30000" dirty="0"/>
              <a:t>rd</a:t>
            </a:r>
            <a:r>
              <a:rPr lang="en-CA" sz="1400" dirty="0"/>
              <a:t>-Order -Getting the system out of the usual groove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676558-32A4-47CF-A7BD-386FEF02AD0C}"/>
              </a:ext>
            </a:extLst>
          </p:cNvPr>
          <p:cNvCxnSpPr>
            <a:cxnSpLocks/>
          </p:cNvCxnSpPr>
          <p:nvPr/>
        </p:nvCxnSpPr>
        <p:spPr>
          <a:xfrm flipH="1" flipV="1">
            <a:off x="4938469" y="4348605"/>
            <a:ext cx="495301" cy="4126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96984E-B5D6-4A65-8E15-E73C4613A4D1}"/>
              </a:ext>
            </a:extLst>
          </p:cNvPr>
          <p:cNvCxnSpPr/>
          <p:nvPr/>
        </p:nvCxnSpPr>
        <p:spPr>
          <a:xfrm flipH="1">
            <a:off x="2247900" y="8467725"/>
            <a:ext cx="647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D7633D-ECAD-48F1-A36B-408BA5D1B198}"/>
              </a:ext>
            </a:extLst>
          </p:cNvPr>
          <p:cNvCxnSpPr>
            <a:cxnSpLocks/>
          </p:cNvCxnSpPr>
          <p:nvPr/>
        </p:nvCxnSpPr>
        <p:spPr>
          <a:xfrm flipV="1">
            <a:off x="2266950" y="8093557"/>
            <a:ext cx="0" cy="374168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B651A87-6118-4843-B4AE-B1D914FAB263}"/>
              </a:ext>
            </a:extLst>
          </p:cNvPr>
          <p:cNvSpPr txBox="1"/>
          <p:nvPr/>
        </p:nvSpPr>
        <p:spPr>
          <a:xfrm>
            <a:off x="-4173" y="5691170"/>
            <a:ext cx="2344425" cy="73866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2</a:t>
            </a:r>
            <a:r>
              <a:rPr lang="en-CA" sz="1400" baseline="30000" dirty="0"/>
              <a:t>nd</a:t>
            </a:r>
            <a:r>
              <a:rPr lang="en-CA" sz="1400" dirty="0"/>
              <a:t>-Order – reducing variation via information-based  feedback mechanisms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6E2A54-950F-47C1-85BF-5E650BC551D4}"/>
              </a:ext>
            </a:extLst>
          </p:cNvPr>
          <p:cNvSpPr txBox="1"/>
          <p:nvPr/>
        </p:nvSpPr>
        <p:spPr>
          <a:xfrm>
            <a:off x="-1" y="7249180"/>
            <a:ext cx="2447923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1</a:t>
            </a:r>
            <a:r>
              <a:rPr lang="en-CA" sz="1400" baseline="30000" dirty="0"/>
              <a:t>st</a:t>
            </a:r>
            <a:r>
              <a:rPr lang="en-CA" sz="1400" dirty="0"/>
              <a:t> -Order – dynamic regulation of activity in real time using a narrow slice of  here-and-now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25E242-E299-469E-9AEE-3FF773BAC8EE}"/>
              </a:ext>
            </a:extLst>
          </p:cNvPr>
          <p:cNvSpPr txBox="1"/>
          <p:nvPr/>
        </p:nvSpPr>
        <p:spPr>
          <a:xfrm>
            <a:off x="-14287" y="1330870"/>
            <a:ext cx="2447924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4</a:t>
            </a:r>
            <a:r>
              <a:rPr lang="en-CA" sz="1400" baseline="30000" dirty="0"/>
              <a:t>th</a:t>
            </a:r>
            <a:r>
              <a:rPr lang="en-CA" sz="1400" dirty="0"/>
              <a:t>-Order –new approaches to analyzing information; dynamic regulation of activity in real time using ALL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ACD153-D86C-4FD1-B87C-DC44B7A93A7B}"/>
              </a:ext>
            </a:extLst>
          </p:cNvPr>
          <p:cNvSpPr txBox="1"/>
          <p:nvPr/>
        </p:nvSpPr>
        <p:spPr>
          <a:xfrm>
            <a:off x="5186119" y="6289786"/>
            <a:ext cx="1463605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Governor on a steam-engine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F470AF-FCC1-43DC-ACFB-9CD326239240}"/>
              </a:ext>
            </a:extLst>
          </p:cNvPr>
          <p:cNvCxnSpPr>
            <a:cxnSpLocks/>
          </p:cNvCxnSpPr>
          <p:nvPr/>
        </p:nvCxnSpPr>
        <p:spPr>
          <a:xfrm flipH="1" flipV="1">
            <a:off x="4814043" y="6076951"/>
            <a:ext cx="573793" cy="55244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8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0"/>
            <a:ext cx="6641960" cy="976735"/>
          </a:xfrm>
        </p:spPr>
        <p:txBody>
          <a:bodyPr/>
          <a:lstStyle/>
          <a:p>
            <a:r>
              <a:rPr lang="en-CA" sz="3200" dirty="0"/>
              <a:t>Service Systems – 1</a:t>
            </a:r>
            <a:r>
              <a:rPr lang="en-CA" sz="3200" baseline="30000" dirty="0"/>
              <a:t>st</a:t>
            </a:r>
            <a:r>
              <a:rPr lang="en-CA" sz="3200" dirty="0"/>
              <a:t>, 2</a:t>
            </a:r>
            <a:r>
              <a:rPr lang="en-CA" sz="3200" baseline="30000" dirty="0"/>
              <a:t>nd</a:t>
            </a:r>
            <a:r>
              <a:rPr lang="en-CA" sz="3200" dirty="0"/>
              <a:t>, 3</a:t>
            </a:r>
            <a:r>
              <a:rPr lang="en-CA" sz="3200" baseline="30000" dirty="0"/>
              <a:t>rd</a:t>
            </a:r>
            <a:r>
              <a:rPr lang="en-CA" sz="3200" dirty="0"/>
              <a:t> Order Users of Information Products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574006"/>
            <a:ext cx="6641960" cy="7575616"/>
          </a:xfrm>
        </p:spPr>
      </p:pic>
      <p:pic>
        <p:nvPicPr>
          <p:cNvPr id="9" name="Picture 8" descr="A picture containing screenshot, photo&#10;&#10;Description automatically generated">
            <a:extLst>
              <a:ext uri="{FF2B5EF4-FFF2-40B4-BE49-F238E27FC236}">
                <a16:creationId xmlns:a16="http://schemas.microsoft.com/office/drawing/2014/main" id="{B0E647FC-81C8-4673-8007-6FA0FF6C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969231"/>
            <a:ext cx="4664005" cy="75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020E-B8EF-42CE-A7FB-FA41055A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Service System Users of Information Products 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23F139E5-9E93-4C41-BED8-2D4002EA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" y="1335881"/>
            <a:ext cx="6641960" cy="757561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0B1C0-8209-4FED-9182-E5B1F0D27A09}"/>
              </a:ext>
            </a:extLst>
          </p:cNvPr>
          <p:cNvSpPr/>
          <p:nvPr/>
        </p:nvSpPr>
        <p:spPr>
          <a:xfrm>
            <a:off x="66674" y="1491332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B279C-CB45-4B68-854C-15D13DB46C55}"/>
              </a:ext>
            </a:extLst>
          </p:cNvPr>
          <p:cNvSpPr/>
          <p:nvPr/>
        </p:nvSpPr>
        <p:spPr>
          <a:xfrm>
            <a:off x="66675" y="1134346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ECA95E-CBD2-4866-9217-7CF113499610}"/>
              </a:ext>
            </a:extLst>
          </p:cNvPr>
          <p:cNvSpPr/>
          <p:nvPr/>
        </p:nvSpPr>
        <p:spPr>
          <a:xfrm>
            <a:off x="66674" y="755665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3527E-84D6-4283-A1DC-6704E6E12179}"/>
              </a:ext>
            </a:extLst>
          </p:cNvPr>
          <p:cNvSpPr/>
          <p:nvPr/>
        </p:nvSpPr>
        <p:spPr>
          <a:xfrm>
            <a:off x="19050" y="6647001"/>
            <a:ext cx="6791325" cy="19254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9A0506-57D8-4244-9E9E-EDD0E7A74721}"/>
              </a:ext>
            </a:extLst>
          </p:cNvPr>
          <p:cNvSpPr/>
          <p:nvPr/>
        </p:nvSpPr>
        <p:spPr>
          <a:xfrm>
            <a:off x="108019" y="6770826"/>
            <a:ext cx="6641959" cy="180167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59063-1911-4C28-955D-D0C3851C4993}"/>
              </a:ext>
            </a:extLst>
          </p:cNvPr>
          <p:cNvSpPr/>
          <p:nvPr/>
        </p:nvSpPr>
        <p:spPr>
          <a:xfrm>
            <a:off x="2374969" y="1828800"/>
            <a:ext cx="4416356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699A9-C48A-4E2A-A482-9B674B8829C1}"/>
              </a:ext>
            </a:extLst>
          </p:cNvPr>
          <p:cNvSpPr/>
          <p:nvPr/>
        </p:nvSpPr>
        <p:spPr>
          <a:xfrm>
            <a:off x="2374969" y="5572124"/>
            <a:ext cx="4416356" cy="10720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F4349-3ADA-41DD-A25D-3FA5C1B8B82D}"/>
              </a:ext>
            </a:extLst>
          </p:cNvPr>
          <p:cNvSpPr/>
          <p:nvPr/>
        </p:nvSpPr>
        <p:spPr>
          <a:xfrm>
            <a:off x="2570128" y="5583811"/>
            <a:ext cx="3935447" cy="48297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41983-C469-4D7B-8BBA-E12B85524972}"/>
              </a:ext>
            </a:extLst>
          </p:cNvPr>
          <p:cNvSpPr/>
          <p:nvPr/>
        </p:nvSpPr>
        <p:spPr>
          <a:xfrm>
            <a:off x="2374969" y="2790825"/>
            <a:ext cx="4416356" cy="1724305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899A4-65CF-4CD5-ACCA-F041E3279749}"/>
              </a:ext>
            </a:extLst>
          </p:cNvPr>
          <p:cNvSpPr/>
          <p:nvPr/>
        </p:nvSpPr>
        <p:spPr>
          <a:xfrm>
            <a:off x="2478016" y="4648200"/>
            <a:ext cx="4027559" cy="77631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6BFD21-32A4-451E-BEA3-6673AA3CA7B8}"/>
              </a:ext>
            </a:extLst>
          </p:cNvPr>
          <p:cNvSpPr/>
          <p:nvPr/>
        </p:nvSpPr>
        <p:spPr>
          <a:xfrm>
            <a:off x="2374969" y="4572000"/>
            <a:ext cx="4416356" cy="9372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1C4B1-9AE2-4B26-809B-20318A811DAA}"/>
              </a:ext>
            </a:extLst>
          </p:cNvPr>
          <p:cNvSpPr/>
          <p:nvPr/>
        </p:nvSpPr>
        <p:spPr>
          <a:xfrm>
            <a:off x="2478016" y="2790825"/>
            <a:ext cx="4179959" cy="16811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99993A-6528-4740-BB4F-FAF4CDFA6358}"/>
              </a:ext>
            </a:extLst>
          </p:cNvPr>
          <p:cNvSpPr/>
          <p:nvPr/>
        </p:nvSpPr>
        <p:spPr>
          <a:xfrm>
            <a:off x="2538306" y="3133725"/>
            <a:ext cx="4033944" cy="1297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397919-3D8E-486B-AD48-FDD0AAB4FAD0}"/>
              </a:ext>
            </a:extLst>
          </p:cNvPr>
          <p:cNvSpPr/>
          <p:nvPr/>
        </p:nvSpPr>
        <p:spPr>
          <a:xfrm>
            <a:off x="2424110" y="1863334"/>
            <a:ext cx="4262439" cy="1928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3D2E1-4A08-4ED4-9EB6-B795259A27E7}"/>
              </a:ext>
            </a:extLst>
          </p:cNvPr>
          <p:cNvSpPr/>
          <p:nvPr/>
        </p:nvSpPr>
        <p:spPr>
          <a:xfrm>
            <a:off x="2478016" y="5571204"/>
            <a:ext cx="4170434" cy="57150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7C6B22-25C9-4DE0-B4A1-4295FCDC7F19}"/>
              </a:ext>
            </a:extLst>
          </p:cNvPr>
          <p:cNvSpPr/>
          <p:nvPr/>
        </p:nvSpPr>
        <p:spPr>
          <a:xfrm>
            <a:off x="2579544" y="1871663"/>
            <a:ext cx="3992706" cy="184537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8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F4332-AFC5-4702-9789-E3687005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6" y="446280"/>
            <a:ext cx="6133580" cy="861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4477A-E363-4C7C-8245-11B234508CA2}"/>
              </a:ext>
            </a:extLst>
          </p:cNvPr>
          <p:cNvSpPr txBox="1"/>
          <p:nvPr/>
        </p:nvSpPr>
        <p:spPr>
          <a:xfrm>
            <a:off x="1" y="85725"/>
            <a:ext cx="685799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Component #3 - Information Products Positioned within a layered Health Service System – which information-dependent functions REQUIRE which products/analytical tools?</a:t>
            </a:r>
          </a:p>
        </p:txBody>
      </p:sp>
    </p:spTree>
    <p:extLst>
      <p:ext uri="{BB962C8B-B14F-4D97-AF65-F5344CB8AC3E}">
        <p14:creationId xmlns:p14="http://schemas.microsoft.com/office/powerpoint/2010/main" val="263774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F4332-AFC5-4702-9789-E3687005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6" y="103380"/>
            <a:ext cx="6133580" cy="8611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4477A-E363-4C7C-8245-11B234508CA2}"/>
              </a:ext>
            </a:extLst>
          </p:cNvPr>
          <p:cNvSpPr txBox="1"/>
          <p:nvPr/>
        </p:nvSpPr>
        <p:spPr>
          <a:xfrm>
            <a:off x="342901" y="0"/>
            <a:ext cx="592455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Information Products/Tools Positioned within a Layered Health Service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AD2F5-4F8B-4EC2-B075-384A9BF5C772}"/>
              </a:ext>
            </a:extLst>
          </p:cNvPr>
          <p:cNvSpPr/>
          <p:nvPr/>
        </p:nvSpPr>
        <p:spPr>
          <a:xfrm>
            <a:off x="4219573" y="8792970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F53893-8D42-4375-A926-EFD598E65B22}"/>
              </a:ext>
            </a:extLst>
          </p:cNvPr>
          <p:cNvSpPr/>
          <p:nvPr/>
        </p:nvSpPr>
        <p:spPr>
          <a:xfrm>
            <a:off x="2947988" y="8792970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A41DA-95C9-44B2-970A-AB6C7FCA5AAC}"/>
              </a:ext>
            </a:extLst>
          </p:cNvPr>
          <p:cNvSpPr/>
          <p:nvPr/>
        </p:nvSpPr>
        <p:spPr>
          <a:xfrm>
            <a:off x="1666877" y="8792123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90F9C-2C3A-4750-BDA7-4AD6CE52C877}"/>
              </a:ext>
            </a:extLst>
          </p:cNvPr>
          <p:cNvSpPr/>
          <p:nvPr/>
        </p:nvSpPr>
        <p:spPr>
          <a:xfrm>
            <a:off x="9524998" y="6497445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E3252-2B8F-4872-9D5B-83B5AAD2303E}"/>
              </a:ext>
            </a:extLst>
          </p:cNvPr>
          <p:cNvSpPr/>
          <p:nvPr/>
        </p:nvSpPr>
        <p:spPr>
          <a:xfrm>
            <a:off x="238385" y="7943850"/>
            <a:ext cx="6229092" cy="4384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D7A1B-86F0-4D82-97FD-66EB39DD2BE4}"/>
              </a:ext>
            </a:extLst>
          </p:cNvPr>
          <p:cNvSpPr/>
          <p:nvPr/>
        </p:nvSpPr>
        <p:spPr>
          <a:xfrm>
            <a:off x="142875" y="830997"/>
            <a:ext cx="6372223" cy="763672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E0491D-6DA5-4CE7-BE16-409653DE0B21}"/>
              </a:ext>
            </a:extLst>
          </p:cNvPr>
          <p:cNvSpPr/>
          <p:nvPr/>
        </p:nvSpPr>
        <p:spPr>
          <a:xfrm>
            <a:off x="304801" y="8010525"/>
            <a:ext cx="6067165" cy="343448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49CC7-F918-4FAC-9EEC-1AFFF0A956DA}"/>
              </a:ext>
            </a:extLst>
          </p:cNvPr>
          <p:cNvSpPr/>
          <p:nvPr/>
        </p:nvSpPr>
        <p:spPr>
          <a:xfrm>
            <a:off x="352556" y="934377"/>
            <a:ext cx="6067165" cy="6173216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A23F84-3FAD-4C39-9343-3C2D3457E1FB}"/>
              </a:ext>
            </a:extLst>
          </p:cNvPr>
          <p:cNvSpPr/>
          <p:nvPr/>
        </p:nvSpPr>
        <p:spPr>
          <a:xfrm>
            <a:off x="247910" y="7174268"/>
            <a:ext cx="6229092" cy="70318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D60BBD-31D6-4C28-9919-777CC9A84A0E}"/>
              </a:ext>
            </a:extLst>
          </p:cNvPr>
          <p:cNvSpPr/>
          <p:nvPr/>
        </p:nvSpPr>
        <p:spPr>
          <a:xfrm>
            <a:off x="438279" y="1057276"/>
            <a:ext cx="5933687" cy="59938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7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FC6-235A-48FA-926D-E21A33E5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 #4 - What data?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B4A6B2-60BC-4757-BAC9-F6678E67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744159"/>
            <a:ext cx="6238875" cy="64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4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BFC6-235A-48FA-926D-E21A33E5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19" y="472325"/>
            <a:ext cx="6641960" cy="916294"/>
          </a:xfrm>
        </p:spPr>
        <p:txBody>
          <a:bodyPr/>
          <a:lstStyle/>
          <a:p>
            <a:r>
              <a:rPr lang="en-CA" dirty="0"/>
              <a:t>What data – broken out by community/health authority/ Ministry of Health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B4A6B2-60BC-4757-BAC9-F6678E67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1744159"/>
            <a:ext cx="6238875" cy="6447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E51D87-D8FB-4F81-8C33-5A95AA488782}"/>
              </a:ext>
            </a:extLst>
          </p:cNvPr>
          <p:cNvSpPr/>
          <p:nvPr/>
        </p:nvSpPr>
        <p:spPr>
          <a:xfrm>
            <a:off x="4457698" y="8202420"/>
            <a:ext cx="962025" cy="24765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Ministry of 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312CE-D2FC-4F4F-94EB-6D86E36AE977}"/>
              </a:ext>
            </a:extLst>
          </p:cNvPr>
          <p:cNvSpPr/>
          <p:nvPr/>
        </p:nvSpPr>
        <p:spPr>
          <a:xfrm>
            <a:off x="3186113" y="8202420"/>
            <a:ext cx="962024" cy="2476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Health Authority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85B34-6AAA-4747-87F5-BEADC3B53A73}"/>
              </a:ext>
            </a:extLst>
          </p:cNvPr>
          <p:cNvSpPr/>
          <p:nvPr/>
        </p:nvSpPr>
        <p:spPr>
          <a:xfrm>
            <a:off x="1905002" y="8201573"/>
            <a:ext cx="962024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185AC-65DF-45D2-9DE3-DACFC81AC613}"/>
              </a:ext>
            </a:extLst>
          </p:cNvPr>
          <p:cNvSpPr/>
          <p:nvPr/>
        </p:nvSpPr>
        <p:spPr>
          <a:xfrm>
            <a:off x="1485901" y="6648998"/>
            <a:ext cx="5062535" cy="24765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5887-6723-4E7C-92A2-1A3696AE434B}"/>
              </a:ext>
            </a:extLst>
          </p:cNvPr>
          <p:cNvSpPr/>
          <p:nvPr/>
        </p:nvSpPr>
        <p:spPr>
          <a:xfrm>
            <a:off x="1485900" y="5941403"/>
            <a:ext cx="5062535" cy="22513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F0068-8F85-4D5B-A7FF-9DDE07BD0E34}"/>
              </a:ext>
            </a:extLst>
          </p:cNvPr>
          <p:cNvSpPr/>
          <p:nvPr/>
        </p:nvSpPr>
        <p:spPr>
          <a:xfrm>
            <a:off x="1485899" y="6204756"/>
            <a:ext cx="5062535" cy="4024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C28E3-1790-41A9-BFF0-7257F8674341}"/>
              </a:ext>
            </a:extLst>
          </p:cNvPr>
          <p:cNvSpPr/>
          <p:nvPr/>
        </p:nvSpPr>
        <p:spPr>
          <a:xfrm>
            <a:off x="1485899" y="3409950"/>
            <a:ext cx="5062535" cy="243926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009647-191B-44C9-B380-3358C060CB38}"/>
              </a:ext>
            </a:extLst>
          </p:cNvPr>
          <p:cNvSpPr/>
          <p:nvPr/>
        </p:nvSpPr>
        <p:spPr>
          <a:xfrm>
            <a:off x="1533521" y="3467165"/>
            <a:ext cx="4933954" cy="23296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1015F-9DA3-42BD-8C72-B412D8F79A3F}"/>
              </a:ext>
            </a:extLst>
          </p:cNvPr>
          <p:cNvSpPr/>
          <p:nvPr/>
        </p:nvSpPr>
        <p:spPr>
          <a:xfrm>
            <a:off x="1562098" y="3467164"/>
            <a:ext cx="4829177" cy="232963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9E1EA-0D7E-4E8C-8846-9CD22FC7694B}"/>
              </a:ext>
            </a:extLst>
          </p:cNvPr>
          <p:cNvSpPr/>
          <p:nvPr/>
        </p:nvSpPr>
        <p:spPr>
          <a:xfrm>
            <a:off x="1485899" y="2809092"/>
            <a:ext cx="4981576" cy="23424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4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A73-8037-451F-989E-62AF51E2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56" y="486836"/>
            <a:ext cx="5982358" cy="498291"/>
          </a:xfrm>
        </p:spPr>
        <p:txBody>
          <a:bodyPr>
            <a:normAutofit fontScale="90000"/>
          </a:bodyPr>
          <a:lstStyle/>
          <a:p>
            <a:r>
              <a:rPr lang="en-CA" sz="3600" dirty="0">
                <a:latin typeface="+mn-lt"/>
              </a:rPr>
              <a:t>Organization of the two presentations</a:t>
            </a:r>
            <a:r>
              <a:rPr lang="en-CA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95E3-0B11-4D84-A9FC-6FFA4E17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94" y="1457325"/>
            <a:ext cx="6168411" cy="73134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sz="2900" b="1" dirty="0"/>
              <a:t>PART I – Target Information Architecture for Health Service/Service System Analytics</a:t>
            </a:r>
          </a:p>
          <a:p>
            <a:r>
              <a:rPr lang="en-CA" dirty="0"/>
              <a:t>Why might we want to promote the use of </a:t>
            </a:r>
            <a:r>
              <a:rPr lang="en-CA" u="sng" dirty="0"/>
              <a:t>target information architectures </a:t>
            </a:r>
            <a:r>
              <a:rPr lang="en-CA" dirty="0"/>
              <a:t>(TIA)  in supporting a health service analytics innovation agenda?</a:t>
            </a:r>
          </a:p>
          <a:p>
            <a:r>
              <a:rPr lang="en-CA" dirty="0"/>
              <a:t>Example of a TIA for health service analytics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2900" b="1" dirty="0"/>
              <a:t>PART 2 – Data-Requirements-Informed Data De-Identification Scheme [separate presentation]</a:t>
            </a:r>
          </a:p>
          <a:p>
            <a:r>
              <a:rPr lang="en-CA" dirty="0"/>
              <a:t>Why would the analytics innovation agenda be concerned with data de-identification?</a:t>
            </a:r>
          </a:p>
          <a:p>
            <a:r>
              <a:rPr lang="en-CA" dirty="0"/>
              <a:t>Target information architecture as the basis for systematically “stress testing” a data de-identification methodology</a:t>
            </a:r>
          </a:p>
          <a:p>
            <a:r>
              <a:rPr lang="en-CA" dirty="0"/>
              <a:t>Distinctive privacy challenges associated with transactional data extracted from clinical information systems</a:t>
            </a:r>
          </a:p>
          <a:p>
            <a:r>
              <a:rPr lang="en-CA" dirty="0"/>
              <a:t>Data disclosure privacy risk model that scales out to high-dimensional health datasets (e.g., datasets extracted from clinical information systems)</a:t>
            </a:r>
          </a:p>
          <a:p>
            <a:r>
              <a:rPr lang="en-CA" dirty="0"/>
              <a:t>Data de-identification workflow – high-level</a:t>
            </a:r>
          </a:p>
          <a:p>
            <a:r>
              <a:rPr lang="en-CA" dirty="0"/>
              <a:t>Critical role of shared understanding and consensus around data de-identification – a ‘fractal’ data de-identification model.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717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A29-3163-4EF3-9F1D-A7C36326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 #5 - Statistical/Analytical Approaches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ABDB5A-ED86-4E45-8D32-0704DC886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119187"/>
            <a:ext cx="6305550" cy="6905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8CEC8B-D098-409B-A669-E3F1AF580BE8}"/>
              </a:ext>
            </a:extLst>
          </p:cNvPr>
          <p:cNvSpPr txBox="1"/>
          <p:nvPr/>
        </p:nvSpPr>
        <p:spPr>
          <a:xfrm>
            <a:off x="95460" y="8005762"/>
            <a:ext cx="664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These are not clearly “owned” by any sector or strata within the full array of entities we may call the health service system – so unlike the other components,  they are not marked according to “owner” or “stakeholder”. </a:t>
            </a:r>
          </a:p>
        </p:txBody>
      </p:sp>
    </p:spTree>
    <p:extLst>
      <p:ext uri="{BB962C8B-B14F-4D97-AF65-F5344CB8AC3E}">
        <p14:creationId xmlns:p14="http://schemas.microsoft.com/office/powerpoint/2010/main" val="3798875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C6FF79-9A10-4920-8E67-512127F1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37"/>
            <a:ext cx="6858000" cy="8902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D3D06-B48E-4DC3-AA40-1B485B4AA5E4}"/>
              </a:ext>
            </a:extLst>
          </p:cNvPr>
          <p:cNvSpPr txBox="1"/>
          <p:nvPr/>
        </p:nvSpPr>
        <p:spPr>
          <a:xfrm>
            <a:off x="66675" y="0"/>
            <a:ext cx="6638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Component #6 – Actionable, Analytically-Derived Products </a:t>
            </a:r>
          </a:p>
        </p:txBody>
      </p:sp>
    </p:spTree>
    <p:extLst>
      <p:ext uri="{BB962C8B-B14F-4D97-AF65-F5344CB8AC3E}">
        <p14:creationId xmlns:p14="http://schemas.microsoft.com/office/powerpoint/2010/main" val="33575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C6FF79-9A10-4920-8E67-512127F1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37"/>
            <a:ext cx="6858000" cy="8902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7759F2-AF71-4AC4-AFEE-7F25F5126BEE}"/>
              </a:ext>
            </a:extLst>
          </p:cNvPr>
          <p:cNvSpPr/>
          <p:nvPr/>
        </p:nvSpPr>
        <p:spPr>
          <a:xfrm>
            <a:off x="123825" y="542924"/>
            <a:ext cx="6596062" cy="2450813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91D90-F666-4C8A-BFF3-DF722EA5BB86}"/>
              </a:ext>
            </a:extLst>
          </p:cNvPr>
          <p:cNvSpPr/>
          <p:nvPr/>
        </p:nvSpPr>
        <p:spPr>
          <a:xfrm>
            <a:off x="123825" y="5115020"/>
            <a:ext cx="6534149" cy="9265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26748-224D-47FB-8795-03AAEA27C6B1}"/>
              </a:ext>
            </a:extLst>
          </p:cNvPr>
          <p:cNvSpPr/>
          <p:nvPr/>
        </p:nvSpPr>
        <p:spPr>
          <a:xfrm>
            <a:off x="95251" y="5067300"/>
            <a:ext cx="6638923" cy="102057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33154-A82C-4AFA-AE31-758C57536232}"/>
              </a:ext>
            </a:extLst>
          </p:cNvPr>
          <p:cNvSpPr/>
          <p:nvPr/>
        </p:nvSpPr>
        <p:spPr>
          <a:xfrm>
            <a:off x="123824" y="3114675"/>
            <a:ext cx="6534149" cy="19171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0261E3-6124-4ADC-B10C-23849A517C5E}"/>
              </a:ext>
            </a:extLst>
          </p:cNvPr>
          <p:cNvSpPr/>
          <p:nvPr/>
        </p:nvSpPr>
        <p:spPr>
          <a:xfrm>
            <a:off x="171452" y="3060986"/>
            <a:ext cx="6548434" cy="19171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F4BD5-A123-4762-959C-A8FA1B6A2F72}"/>
              </a:ext>
            </a:extLst>
          </p:cNvPr>
          <p:cNvSpPr/>
          <p:nvPr/>
        </p:nvSpPr>
        <p:spPr>
          <a:xfrm>
            <a:off x="178594" y="704850"/>
            <a:ext cx="6534149" cy="22193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E4AC-3CA2-4CE7-A96F-11BAD74791B9}"/>
              </a:ext>
            </a:extLst>
          </p:cNvPr>
          <p:cNvSpPr/>
          <p:nvPr/>
        </p:nvSpPr>
        <p:spPr>
          <a:xfrm>
            <a:off x="104776" y="6141240"/>
            <a:ext cx="6638923" cy="123489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74265-F47B-4A9E-86CD-66630AF5F577}"/>
              </a:ext>
            </a:extLst>
          </p:cNvPr>
          <p:cNvSpPr/>
          <p:nvPr/>
        </p:nvSpPr>
        <p:spPr>
          <a:xfrm>
            <a:off x="161924" y="6177061"/>
            <a:ext cx="6534149" cy="1159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C5832-5752-4886-918D-1EF23FD65871}"/>
              </a:ext>
            </a:extLst>
          </p:cNvPr>
          <p:cNvSpPr/>
          <p:nvPr/>
        </p:nvSpPr>
        <p:spPr>
          <a:xfrm>
            <a:off x="157163" y="6381750"/>
            <a:ext cx="6596062" cy="22860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853D5-AB09-40A5-90C1-F9FDE2DCCEF3}"/>
              </a:ext>
            </a:extLst>
          </p:cNvPr>
          <p:cNvSpPr txBox="1"/>
          <p:nvPr/>
        </p:nvSpPr>
        <p:spPr>
          <a:xfrm>
            <a:off x="66675" y="0"/>
            <a:ext cx="66389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Component #6 – Actionable, Analytically-Derived Products </a:t>
            </a:r>
          </a:p>
        </p:txBody>
      </p:sp>
    </p:spTree>
    <p:extLst>
      <p:ext uri="{BB962C8B-B14F-4D97-AF65-F5344CB8AC3E}">
        <p14:creationId xmlns:p14="http://schemas.microsoft.com/office/powerpoint/2010/main" val="8498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0ACA-3277-4214-A619-67B7D1D7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/>
              <a:t>Putting the TIA to use:</a:t>
            </a: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Using the TIA as a framework for  characterizing and cataloguing the deliverables associated with a program of research focused on </a:t>
            </a:r>
            <a:br>
              <a:rPr lang="en-CA" sz="3200" dirty="0"/>
            </a:br>
            <a:r>
              <a:rPr lang="en-CA" sz="3200" dirty="0" err="1"/>
              <a:t>MoH</a:t>
            </a:r>
            <a:r>
              <a:rPr lang="en-CA" sz="3200" dirty="0"/>
              <a:t> Minimum Reporting Requirements (MRR) for Mental Health &amp; Substance Use</a:t>
            </a:r>
          </a:p>
        </p:txBody>
      </p:sp>
    </p:spTree>
    <p:extLst>
      <p:ext uri="{BB962C8B-B14F-4D97-AF65-F5344CB8AC3E}">
        <p14:creationId xmlns:p14="http://schemas.microsoft.com/office/powerpoint/2010/main" val="109545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67E6-F12D-4E12-95F6-59C5834B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222765"/>
            <a:ext cx="6641960" cy="916294"/>
          </a:xfrm>
        </p:spPr>
        <p:txBody>
          <a:bodyPr/>
          <a:lstStyle/>
          <a:p>
            <a:r>
              <a:rPr lang="en-CA" sz="3200" dirty="0"/>
              <a:t>Data Space – program of research concerned with high risk/high needs Mental Health &amp; Substance Use Clients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CB0218-1218-4C31-AAB2-BC791E37C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743"/>
            <a:ext cx="6858000" cy="71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74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99E2E-86DD-4EF0-806A-62172944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0" y="0"/>
            <a:ext cx="64378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83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4CB2-B724-4A3E-ADAD-7C1D38C6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4670197"/>
            <a:ext cx="5915025" cy="904330"/>
          </a:xfrm>
        </p:spPr>
        <p:txBody>
          <a:bodyPr/>
          <a:lstStyle/>
          <a:p>
            <a:pPr algn="ctr"/>
            <a:r>
              <a:rPr lang="en-CA" dirty="0"/>
              <a:t>Discussion, Summary:</a:t>
            </a:r>
            <a:br>
              <a:rPr lang="en-CA" dirty="0"/>
            </a:br>
            <a:r>
              <a:rPr lang="en-CA" dirty="0"/>
              <a:t>Some TIA framework principles; some TIA facts of life</a:t>
            </a:r>
          </a:p>
        </p:txBody>
      </p:sp>
    </p:spTree>
    <p:extLst>
      <p:ext uri="{BB962C8B-B14F-4D97-AF65-F5344CB8AC3E}">
        <p14:creationId xmlns:p14="http://schemas.microsoft.com/office/powerpoint/2010/main" val="404441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804D-3B80-44E2-8596-B04AD291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are some key limitations of the existing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F7543-51DB-4D56-BB30-5752F445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1665992"/>
            <a:ext cx="6641960" cy="7141912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It treats “executive level functions” in an undifferentiated way – but this ‘level’ is the core or foundational ‘business’ for a Ministry that does not deliver services directly.</a:t>
            </a:r>
          </a:p>
          <a:p>
            <a:r>
              <a:rPr lang="en-CA" dirty="0"/>
              <a:t>Divisions (interacting laterally) within a layer in a hierarchical structure, e.g., 1700+ programs that collectively constitute the ‘clinical business end’ of island Health. These cluster into a smaller set of entities which are not homogeneous with respect to information generated or used.</a:t>
            </a:r>
          </a:p>
          <a:p>
            <a:r>
              <a:rPr lang="en-CA" dirty="0"/>
              <a:t>Risk management functions and associated information requirements.</a:t>
            </a:r>
          </a:p>
          <a:p>
            <a:r>
              <a:rPr lang="en-CA" dirty="0"/>
              <a:t>Primary care – the model does not go very far into the primary care end of the service continuum. That is a problem!</a:t>
            </a:r>
          </a:p>
          <a:p>
            <a:r>
              <a:rPr lang="en-CA" dirty="0"/>
              <a:t>The model does not envision or spell out uses of derived information products by patients/clients (</a:t>
            </a:r>
            <a:r>
              <a:rPr lang="en-CA" dirty="0" err="1"/>
              <a:t>e.g</a:t>
            </a:r>
            <a:r>
              <a:rPr lang="en-CA" dirty="0"/>
              <a:t>,. via portals). </a:t>
            </a:r>
          </a:p>
        </p:txBody>
      </p:sp>
    </p:spTree>
    <p:extLst>
      <p:ext uri="{BB962C8B-B14F-4D97-AF65-F5344CB8AC3E}">
        <p14:creationId xmlns:p14="http://schemas.microsoft.com/office/powerpoint/2010/main" val="2063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E0E-3D8C-4C8D-A9CE-74F2D857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749980" cy="475195"/>
          </a:xfrm>
        </p:spPr>
        <p:txBody>
          <a:bodyPr/>
          <a:lstStyle/>
          <a:p>
            <a:r>
              <a:rPr lang="en-CA" dirty="0"/>
              <a:t>Framework,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292A-320D-401B-8643-E1A719B9E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657224"/>
            <a:ext cx="6641960" cy="8372475"/>
          </a:xfrm>
        </p:spPr>
        <p:txBody>
          <a:bodyPr>
            <a:normAutofit fontScale="47500" lnSpcReduction="20000"/>
          </a:bodyPr>
          <a:lstStyle/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#1:	General Systems Theory (GST – von </a:t>
            </a:r>
            <a:r>
              <a:rPr lang="en-CA" sz="3800" dirty="0" err="1"/>
              <a:t>Bertalanffy</a:t>
            </a:r>
            <a:r>
              <a:rPr lang="en-CA" sz="3800" dirty="0"/>
              <a:t>) – complex system = hierarchically-ordered array of interacting regulatory mechanisms – exchanging information with an environment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#2a:  Law of requisite variety (see Ashby) – why information MUST roll up from the points-of-service if adequately informed executive-level system regulations are going to roll back down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#2b:  Law of minimal granularity – roll up no more detail than is necessary for intelligent control to roll back down (converse of #2a)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#3: 	“Structural engineering” building code for  load-bearing “multi-story” analytics that maps onto layered structure  of an organization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Epistemological foundations – source of clinical meaning and utility 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Data dependencies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Structural properties of useful information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Validity – ready for clinical prime-time – the concepts of “research-grade” and “clinical-grade” information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#4:	Architectural dependencies – </a:t>
            </a:r>
            <a:r>
              <a:rPr lang="en-CA" sz="3800" b="1" i="1" dirty="0"/>
              <a:t>transactional</a:t>
            </a:r>
            <a:r>
              <a:rPr lang="en-CA" sz="3800" dirty="0"/>
              <a:t> foundations of everything; administrative data are derived entities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#5: 	Coupling (reciprocally-reinforcing transactions):  exposure to information does not necessarily accomplish work; coupling </a:t>
            </a:r>
            <a:r>
              <a:rPr lang="en-CA" sz="3800" i="1" dirty="0"/>
              <a:t>via</a:t>
            </a:r>
            <a:r>
              <a:rPr lang="en-CA" sz="3800" dirty="0"/>
              <a:t> the intermediary of information puts information to work.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information and a single recipient of care – one key, one lock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providers, programs and cohorts – several doors, multiple keys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strata within an organization – different floors, different access between levels</a:t>
            </a:r>
          </a:p>
          <a:p>
            <a:pPr lvl="1">
              <a:tabLst>
                <a:tab pos="447675" algn="l"/>
              </a:tabLst>
            </a:pPr>
            <a:r>
              <a:rPr lang="en-CA" sz="3800" dirty="0"/>
              <a:t>Between organizations – different buildings</a:t>
            </a:r>
          </a:p>
          <a:p>
            <a:pPr marL="447675" indent="-447675">
              <a:buNone/>
              <a:tabLst>
                <a:tab pos="447675" algn="l"/>
              </a:tabLst>
            </a:pPr>
            <a:r>
              <a:rPr lang="en-CA" sz="3800" dirty="0"/>
              <a:t>#6: 	Information ‘highways’ are only a part of the information road system</a:t>
            </a:r>
          </a:p>
          <a:p>
            <a:pPr marL="885825" lvl="2" indent="-200025">
              <a:tabLst>
                <a:tab pos="542925" algn="l"/>
              </a:tabLst>
            </a:pPr>
            <a:r>
              <a:rPr lang="en-CA" sz="3800" dirty="0"/>
              <a:t>Local roads vs logging roads vs superhighways – each have their place and time  and function</a:t>
            </a:r>
          </a:p>
          <a:p>
            <a:pPr marL="885825" lvl="2" indent="-200025">
              <a:tabLst>
                <a:tab pos="542925" algn="l"/>
              </a:tabLst>
            </a:pPr>
            <a:r>
              <a:rPr lang="en-CA" sz="3800" dirty="0"/>
              <a:t>Roads to nowhere – untargeted analytics</a:t>
            </a:r>
          </a:p>
        </p:txBody>
      </p:sp>
    </p:spTree>
    <p:extLst>
      <p:ext uri="{BB962C8B-B14F-4D97-AF65-F5344CB8AC3E}">
        <p14:creationId xmlns:p14="http://schemas.microsoft.com/office/powerpoint/2010/main" val="293051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E0E-3D8C-4C8D-A9CE-74F2D8570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749980" cy="475195"/>
          </a:xfrm>
        </p:spPr>
        <p:txBody>
          <a:bodyPr/>
          <a:lstStyle/>
          <a:p>
            <a:r>
              <a:rPr lang="en-CA" dirty="0"/>
              <a:t>Facts of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292A-320D-401B-8643-E1A719B9E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0" y="570615"/>
            <a:ext cx="6641960" cy="85067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447675" algn="l"/>
              </a:tabLst>
            </a:pPr>
            <a:endParaRPr lang="en-CA" dirty="0"/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Transactional data and “administrative data” are not equivalent (even when you have a lot of longitudinal administrative data).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Time matters – between outcome and events that engender those outcomes or dynamics that regulate those events – why the eyes are in the head!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3800" dirty="0"/>
              <a:t>Persistence – sustained streams of information (driving requirements </a:t>
            </a:r>
            <a:r>
              <a:rPr lang="en-CA" sz="4000" dirty="0"/>
              <a:t>around reproducible paradigm, information streams, vs one-off injections of insights) – if you want your analytics to do constructive work.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/>
              <a:t>Single cause, single treatment </a:t>
            </a:r>
            <a:r>
              <a:rPr lang="en-CA" sz="4000" dirty="0">
                <a:sym typeface="Wingdings" panose="05000000000000000000" pitchFamily="2" charset="2"/>
              </a:rPr>
              <a:t> simpler statistical models (though not THAT simple if we want to look at people over time)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Multiple causes, risk factors  multivariate models, undeniably complex</a:t>
            </a:r>
          </a:p>
          <a:p>
            <a:pPr marL="447675" indent="-447675">
              <a:buFont typeface="Arial" panose="020B0604020202020204" pitchFamily="34" charset="0"/>
              <a:buAutoNum type="arabicPeriod"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Unknown causes, unknown effects  iterative approaches</a:t>
            </a:r>
          </a:p>
          <a:p>
            <a:pPr lvl="1">
              <a:tabLst>
                <a:tab pos="447675" algn="l"/>
              </a:tabLst>
            </a:pPr>
            <a:r>
              <a:rPr lang="en-CA" sz="3600" dirty="0">
                <a:sym typeface="Wingdings" panose="05000000000000000000" pitchFamily="2" charset="2"/>
              </a:rPr>
              <a:t>Voyage of statistical discovery – using old and new tools</a:t>
            </a:r>
          </a:p>
          <a:p>
            <a:pPr lvl="1">
              <a:tabLst>
                <a:tab pos="447675" algn="l"/>
              </a:tabLst>
            </a:pPr>
            <a:r>
              <a:rPr lang="en-CA" sz="3600" dirty="0">
                <a:sym typeface="Wingdings" panose="05000000000000000000" pitchFamily="2" charset="2"/>
              </a:rPr>
              <a:t>Validation – using classic approaches</a:t>
            </a:r>
          </a:p>
          <a:p>
            <a:pPr marL="447675" lvl="1" indent="-447675">
              <a:spcBef>
                <a:spcPts val="750"/>
              </a:spcBef>
              <a:buNone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7. 	Therefore – partnerships between holders of data and holders of analytical expertise (and environments that enable those </a:t>
            </a:r>
            <a:r>
              <a:rPr lang="en-CA" sz="4000" dirty="0" err="1">
                <a:sym typeface="Wingdings" panose="05000000000000000000" pitchFamily="2" charset="2"/>
              </a:rPr>
              <a:t>twains</a:t>
            </a:r>
            <a:r>
              <a:rPr lang="en-CA" sz="4000" dirty="0">
                <a:sym typeface="Wingdings" panose="05000000000000000000" pitchFamily="2" charset="2"/>
              </a:rPr>
              <a:t> to meet). </a:t>
            </a:r>
          </a:p>
          <a:p>
            <a:pPr marL="447675" lvl="1" indent="-447675">
              <a:spcBef>
                <a:spcPts val="750"/>
              </a:spcBef>
              <a:buNone/>
              <a:tabLst>
                <a:tab pos="447675" algn="l"/>
              </a:tabLst>
            </a:pPr>
            <a:r>
              <a:rPr lang="en-CA" sz="4000" dirty="0">
                <a:sym typeface="Wingdings" panose="05000000000000000000" pitchFamily="2" charset="2"/>
              </a:rPr>
              <a:t>8. 	This means we have to have processes that expose data (but not data subjects) to people who can analyze the data and generate useful products. 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58860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623C-8747-4FAF-9628-396B2AE9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39" y="2110153"/>
            <a:ext cx="5915025" cy="3266205"/>
          </a:xfrm>
        </p:spPr>
        <p:txBody>
          <a:bodyPr/>
          <a:lstStyle/>
          <a:p>
            <a:pPr algn="ctr"/>
            <a:r>
              <a:rPr lang="en-CA" dirty="0"/>
              <a:t>Part I </a:t>
            </a:r>
            <a:br>
              <a:rPr lang="en-CA" dirty="0"/>
            </a:br>
            <a:r>
              <a:rPr lang="en-CA" dirty="0"/>
              <a:t>Target Information Architecture:</a:t>
            </a:r>
            <a:br>
              <a:rPr lang="en-CA" dirty="0"/>
            </a:br>
            <a:br>
              <a:rPr lang="en-CA" dirty="0"/>
            </a:br>
            <a:r>
              <a:rPr lang="en-CA" dirty="0"/>
              <a:t>Why? </a:t>
            </a:r>
          </a:p>
        </p:txBody>
      </p:sp>
    </p:spTree>
    <p:extLst>
      <p:ext uri="{BB962C8B-B14F-4D97-AF65-F5344CB8AC3E}">
        <p14:creationId xmlns:p14="http://schemas.microsoft.com/office/powerpoint/2010/main" val="1627497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9402-FB5C-405C-82C6-CF500966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84553"/>
            <a:ext cx="6858000" cy="3803649"/>
          </a:xfrm>
        </p:spPr>
        <p:txBody>
          <a:bodyPr/>
          <a:lstStyle/>
          <a:p>
            <a:r>
              <a:rPr lang="en-CA" dirty="0"/>
              <a:t>Part II</a:t>
            </a:r>
            <a:br>
              <a:rPr lang="en-CA" dirty="0"/>
            </a:br>
            <a:br>
              <a:rPr lang="en-CA" sz="2400" dirty="0"/>
            </a:br>
            <a:r>
              <a:rPr lang="en-CA" sz="3200" dirty="0"/>
              <a:t>Data Disclosure Privacy Risk Model – Creating Relationships Between Health Data and Parties with Analytical Expertise (see Component #5 of Target Information Architecture) </a:t>
            </a: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Basis for a ‘Real World’ Contextualized Data Disclosure/Data De-Identification Methodology </a:t>
            </a:r>
            <a:br>
              <a:rPr lang="en-CA" sz="3200" dirty="0"/>
            </a:br>
            <a:br>
              <a:rPr lang="en-CA" dirty="0"/>
            </a:br>
            <a:r>
              <a:rPr lang="en-CA" dirty="0"/>
              <a:t>Introductory Material</a:t>
            </a:r>
          </a:p>
        </p:txBody>
      </p:sp>
    </p:spTree>
    <p:extLst>
      <p:ext uri="{BB962C8B-B14F-4D97-AF65-F5344CB8AC3E}">
        <p14:creationId xmlns:p14="http://schemas.microsoft.com/office/powerpoint/2010/main" val="1570666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5EA4-4C00-42F6-985C-326F294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0" y="108465"/>
            <a:ext cx="6641960" cy="435545"/>
          </a:xfrm>
        </p:spPr>
        <p:txBody>
          <a:bodyPr/>
          <a:lstStyle/>
          <a:p>
            <a:r>
              <a:rPr lang="en-CA" dirty="0"/>
              <a:t>Data Disclosure Privacy Risk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46AD2-C1E3-4348-B4B2-9E2AA69C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5" y="544010"/>
            <a:ext cx="6491274" cy="849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1CD2-6732-4CA4-B0F9-BABD90B9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2" y="853362"/>
            <a:ext cx="6641960" cy="976735"/>
          </a:xfrm>
        </p:spPr>
        <p:txBody>
          <a:bodyPr>
            <a:noAutofit/>
          </a:bodyPr>
          <a:lstStyle/>
          <a:p>
            <a:r>
              <a:rPr lang="en-CA" sz="2800" dirty="0"/>
              <a:t>Four components that collectively specify the risk profile of a candidate data disclosure – and provide an anchoring-point for </a:t>
            </a:r>
            <a:r>
              <a:rPr lang="en-CA" sz="2800" b="1" i="1" dirty="0"/>
              <a:t>operational </a:t>
            </a:r>
            <a:r>
              <a:rPr lang="en-CA" sz="2800" dirty="0"/>
              <a:t>definitions of key constructs (e.g., “de-identification”; “limiting disclosure”; “risk”)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AF4C-F9F2-4E1F-A2B2-4A3F2C56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17" y="2889209"/>
            <a:ext cx="6680365" cy="6254791"/>
          </a:xfrm>
        </p:spPr>
        <p:txBody>
          <a:bodyPr>
            <a:normAutofit/>
          </a:bodyPr>
          <a:lstStyle/>
          <a:p>
            <a:r>
              <a:rPr lang="en-CA" sz="2400" b="1" dirty="0"/>
              <a:t>Component #1 - People in the world </a:t>
            </a:r>
            <a:r>
              <a:rPr lang="en-CA" sz="2400" dirty="0"/>
              <a:t>– with attributes that need to be preserved (e.g., response to treatment) in the data as disclosed, while preserving the privacy of the people associated with those attributes.</a:t>
            </a:r>
          </a:p>
          <a:p>
            <a:r>
              <a:rPr lang="en-CA" sz="2400" b="1" dirty="0"/>
              <a:t>Component #2 – Mathematical distinguishability of cases </a:t>
            </a:r>
            <a:r>
              <a:rPr lang="en-CA" sz="2400" dirty="0"/>
              <a:t>in the Dataset – without which there is no privacy risk associated with the disclosure – the data ‘”space”.</a:t>
            </a:r>
          </a:p>
          <a:p>
            <a:r>
              <a:rPr lang="en-CA" sz="2400" b="1" dirty="0"/>
              <a:t>Component #3 – Dataset in “data space” meets data in the “real-world”</a:t>
            </a:r>
            <a:r>
              <a:rPr lang="en-CA" sz="2400" dirty="0"/>
              <a:t> – from “distinguishability” to “theoretical re-identifiability”.</a:t>
            </a:r>
          </a:p>
          <a:p>
            <a:r>
              <a:rPr lang="en-CA" sz="2400" b="1" dirty="0"/>
              <a:t>Component #4 – Logistical/pragmatic features of the disclosure </a:t>
            </a:r>
            <a:r>
              <a:rPr lang="en-CA" sz="2400" dirty="0"/>
              <a:t>– how feasible and likely is it that someone will perform the actions required to transform theoretically re-identifiable contents into re-identified contents?</a:t>
            </a:r>
          </a:p>
        </p:txBody>
      </p:sp>
    </p:spTree>
    <p:extLst>
      <p:ext uri="{BB962C8B-B14F-4D97-AF65-F5344CB8AC3E}">
        <p14:creationId xmlns:p14="http://schemas.microsoft.com/office/powerpoint/2010/main" val="526794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AFB0-C4B6-4B7F-85FA-0C101DBE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2" y="217922"/>
            <a:ext cx="6641960" cy="976735"/>
          </a:xfrm>
        </p:spPr>
        <p:txBody>
          <a:bodyPr/>
          <a:lstStyle/>
          <a:p>
            <a:r>
              <a:rPr lang="en-CA" dirty="0"/>
              <a:t>If only it were as simple as finding one key – anywhere!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61B56-D6CD-4917-BDB5-F96EA625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1248538"/>
            <a:ext cx="5970882" cy="75638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83" y="8170454"/>
            <a:ext cx="1352956" cy="641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48" y="1996080"/>
            <a:ext cx="698839" cy="94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" y="7895462"/>
            <a:ext cx="1144069" cy="83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257" y="7877612"/>
            <a:ext cx="1294215" cy="849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733" y="3302796"/>
            <a:ext cx="1009245" cy="1147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650" y="6499502"/>
            <a:ext cx="1318655" cy="1308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5173" y="1457497"/>
            <a:ext cx="1124132" cy="1109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6262" y="3923224"/>
            <a:ext cx="928048" cy="90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352" y="4624368"/>
            <a:ext cx="1085073" cy="11232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0550" y="1863871"/>
            <a:ext cx="1047719" cy="936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6042" y="5856564"/>
            <a:ext cx="1017424" cy="1363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265" y="6090822"/>
            <a:ext cx="1099629" cy="1062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9C3F02-6E7C-47CC-8B91-1DB41E4432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3375" y="2958378"/>
            <a:ext cx="1286128" cy="9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9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C34D-CC4D-4C2C-9FED-9A66E41EF30A}"/>
              </a:ext>
            </a:extLst>
          </p:cNvPr>
          <p:cNvSpPr txBox="1">
            <a:spLocks/>
          </p:cNvSpPr>
          <p:nvPr/>
        </p:nvSpPr>
        <p:spPr>
          <a:xfrm>
            <a:off x="295275" y="4018800"/>
            <a:ext cx="6048375" cy="20772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CA" sz="2800" dirty="0"/>
              <a:t>For more information, please contact:</a:t>
            </a:r>
          </a:p>
          <a:p>
            <a:endParaRPr lang="en-CA" sz="2800" dirty="0"/>
          </a:p>
          <a:p>
            <a:r>
              <a:rPr lang="en-CA" sz="2800" dirty="0"/>
              <a:t>Kenneth A. Moselle, PhD, </a:t>
            </a:r>
            <a:r>
              <a:rPr lang="en-CA" sz="2800" dirty="0" err="1"/>
              <a:t>R.Psych</a:t>
            </a:r>
            <a:r>
              <a:rPr lang="en-CA" sz="2800" dirty="0"/>
              <a:t>.</a:t>
            </a:r>
            <a:br>
              <a:rPr lang="en-CA" sz="2800" dirty="0"/>
            </a:br>
            <a:r>
              <a:rPr lang="en-CA" sz="2000" dirty="0"/>
              <a:t>Director, Applied Clinical Research Unit</a:t>
            </a:r>
            <a:br>
              <a:rPr lang="en-CA" sz="2000" dirty="0"/>
            </a:br>
            <a:r>
              <a:rPr lang="en-CA" sz="2000" dirty="0"/>
              <a:t>Island Health</a:t>
            </a:r>
            <a:br>
              <a:rPr lang="en-CA" sz="2000" dirty="0"/>
            </a:br>
            <a:r>
              <a:rPr lang="en-CA" sz="2000" dirty="0"/>
              <a:t>British Columbia</a:t>
            </a:r>
            <a:br>
              <a:rPr lang="en-CA" sz="2000" dirty="0"/>
            </a:br>
            <a:r>
              <a:rPr lang="en-CA" sz="2000" dirty="0">
                <a:hlinkClick r:id="rId2"/>
              </a:rPr>
              <a:t>kenneth.moselle@viha.ca</a:t>
            </a:r>
            <a:endParaRPr lang="en-CA" sz="2000" dirty="0"/>
          </a:p>
          <a:p>
            <a:r>
              <a:rPr lang="en-CA" sz="2000" dirty="0"/>
              <a:t>250-812-3925</a:t>
            </a:r>
          </a:p>
        </p:txBody>
      </p:sp>
      <p:pic>
        <p:nvPicPr>
          <p:cNvPr id="3" name="leftNavigation_vihaLogo" descr="http://www.viha.ca/www/images/common/logo-viha.gif">
            <a:hlinkClick r:id="rId3"/>
            <a:extLst>
              <a:ext uri="{FF2B5EF4-FFF2-40B4-BE49-F238E27FC236}">
                <a16:creationId xmlns:a16="http://schemas.microsoft.com/office/drawing/2014/main" id="{C03CDD7E-9F9D-45BC-9749-40D1A4DDB35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1202" y="560468"/>
            <a:ext cx="1794595" cy="123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25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3151-045C-4F10-87D3-5E7D252B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0" y="149772"/>
            <a:ext cx="6641960" cy="1458309"/>
          </a:xfrm>
        </p:spPr>
        <p:txBody>
          <a:bodyPr/>
          <a:lstStyle/>
          <a:p>
            <a:r>
              <a:rPr lang="en-CA" dirty="0"/>
              <a:t>Why employ an information architectural approach to analytics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C6781-95F5-4D3F-9FFE-153B17B57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0" y="1805150"/>
            <a:ext cx="6641960" cy="7189077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So the necessary pieces (a) exist; and (b) fit together (into conceptual models; into statistical models).</a:t>
            </a:r>
          </a:p>
          <a:p>
            <a:r>
              <a:rPr lang="en-CA" dirty="0"/>
              <a:t>Relevance and impact - so the assembled  analytically-derived ‘objects’ are fit for purpose and fit for context (i.e., </a:t>
            </a:r>
            <a:r>
              <a:rPr lang="en-CA" b="1" i="1" dirty="0"/>
              <a:t>targeting</a:t>
            </a:r>
            <a:r>
              <a:rPr lang="en-CA" dirty="0"/>
              <a:t>)</a:t>
            </a:r>
          </a:p>
          <a:p>
            <a:r>
              <a:rPr lang="en-CA" dirty="0"/>
              <a:t>Analytical ‘orphans’ – e.g., process metrics (causes) not related to outcomes (effects); or effects not related to causes = diminished utility.</a:t>
            </a:r>
          </a:p>
          <a:p>
            <a:r>
              <a:rPr lang="en-CA" dirty="0"/>
              <a:t>Analytical gaps, e.g., essential risk-adjustments missing from models </a:t>
            </a:r>
            <a:r>
              <a:rPr lang="en-CA" dirty="0">
                <a:sym typeface="Wingdings" panose="05000000000000000000" pitchFamily="2" charset="2"/>
              </a:rPr>
              <a:t> ambiguous relevance.</a:t>
            </a:r>
          </a:p>
          <a:p>
            <a:r>
              <a:rPr lang="en-CA" dirty="0"/>
              <a:t>“Jumping to metrics” vs building to architectures – merits/demerits of different </a:t>
            </a:r>
            <a:r>
              <a:rPr lang="en-CA" dirty="0" err="1"/>
              <a:t>approachs</a:t>
            </a:r>
            <a:endParaRPr lang="en-CA" dirty="0"/>
          </a:p>
          <a:p>
            <a:r>
              <a:rPr lang="en-CA" dirty="0"/>
              <a:t>Information dependencies dictating sequencing for analytics innovations</a:t>
            </a:r>
          </a:p>
          <a:p>
            <a:r>
              <a:rPr lang="en-CA" dirty="0"/>
              <a:t>Pushing off difficult-to-construct analytic entities to a time when we are not so busy – when might that be?</a:t>
            </a:r>
          </a:p>
          <a:p>
            <a:r>
              <a:rPr lang="en-CA" dirty="0"/>
              <a:t>Provide a reference model for analytics innovation strategy and tactics and plans – and resources and environments and partnerships.</a:t>
            </a:r>
          </a:p>
          <a:p>
            <a:r>
              <a:rPr lang="en-CA" dirty="0"/>
              <a:t>Provide a wire-frame within which data sources, information products and information-dependent functions can be catalogued and tracked.</a:t>
            </a:r>
          </a:p>
        </p:txBody>
      </p:sp>
    </p:spTree>
    <p:extLst>
      <p:ext uri="{BB962C8B-B14F-4D97-AF65-F5344CB8AC3E}">
        <p14:creationId xmlns:p14="http://schemas.microsoft.com/office/powerpoint/2010/main" val="126757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AFB0-C4B6-4B7F-85FA-0C101DBE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030"/>
            <a:ext cx="6858000" cy="976735"/>
          </a:xfrm>
        </p:spPr>
        <p:txBody>
          <a:bodyPr/>
          <a:lstStyle/>
          <a:p>
            <a:r>
              <a:rPr lang="en-CA" sz="3200" dirty="0"/>
              <a:t>Illustrative example – working with data contents we have vs what we need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61B56-D6CD-4917-BDB5-F96EA625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86" y="1609725"/>
            <a:ext cx="3981827" cy="5044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BEA72B-478F-49FB-890A-E64749BFC53F}"/>
              </a:ext>
            </a:extLst>
          </p:cNvPr>
          <p:cNvSpPr/>
          <p:nvPr/>
        </p:nvSpPr>
        <p:spPr>
          <a:xfrm>
            <a:off x="276224" y="7104827"/>
            <a:ext cx="6305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streetlight effect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, or the </a:t>
            </a:r>
            <a:r>
              <a:rPr lang="en-CA" b="1" dirty="0">
                <a:solidFill>
                  <a:srgbClr val="222222"/>
                </a:solidFill>
                <a:latin typeface="Arial" panose="020B0604020202020204" pitchFamily="34" charset="0"/>
              </a:rPr>
              <a:t>drunkard's search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 principle, is a type of </a:t>
            </a:r>
            <a:r>
              <a:rPr lang="en-CA" dirty="0">
                <a:solidFill>
                  <a:srgbClr val="0B0080"/>
                </a:solidFill>
                <a:latin typeface="Arial" panose="020B0604020202020204" pitchFamily="34" charset="0"/>
                <a:hlinkClick r:id="rId3" tooltip="Observational bias"/>
              </a:rPr>
              <a:t>observational bias</a:t>
            </a:r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 that occurs when people only search for something where it is easiest to look. </a:t>
            </a:r>
            <a:r>
              <a:rPr lang="en-CA" dirty="0">
                <a:hlinkClick r:id="rId4"/>
              </a:rPr>
              <a:t>https://en.wikipedia.org/wiki/Streetlight_effect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294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F314-AD30-4BFE-99BC-3032F2AC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423773"/>
            <a:ext cx="6762750" cy="1814602"/>
          </a:xfrm>
        </p:spPr>
        <p:txBody>
          <a:bodyPr/>
          <a:lstStyle/>
          <a:p>
            <a:r>
              <a:rPr lang="en-CA" sz="2800" dirty="0"/>
              <a:t>Measurement based on what is readily accessible vs measuring based on a working model that describes essential features of what you are trying to measure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A3A10E-9D6D-4610-BCEA-134D8E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6221"/>
            <a:ext cx="6858000" cy="5618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7463B-5E8A-4C89-BAB2-6C6E502C0AFF}"/>
              </a:ext>
            </a:extLst>
          </p:cNvPr>
          <p:cNvSpPr txBox="1"/>
          <p:nvPr/>
        </p:nvSpPr>
        <p:spPr>
          <a:xfrm>
            <a:off x="47625" y="8153400"/>
            <a:ext cx="665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Prediction models based on the upper figure would be incorrect; estimates of demand for services to meet population need would not reflect the profiles of at-risk or affected populations. </a:t>
            </a:r>
          </a:p>
        </p:txBody>
      </p:sp>
    </p:spTree>
    <p:extLst>
      <p:ext uri="{BB962C8B-B14F-4D97-AF65-F5344CB8AC3E}">
        <p14:creationId xmlns:p14="http://schemas.microsoft.com/office/powerpoint/2010/main" val="2424533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8945-934B-4672-86D9-0FC8ECD4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" y="261542"/>
            <a:ext cx="6641960" cy="2483069"/>
          </a:xfrm>
        </p:spPr>
        <p:txBody>
          <a:bodyPr/>
          <a:lstStyle/>
          <a:p>
            <a:r>
              <a:rPr lang="en-CA" sz="2800" dirty="0"/>
              <a:t>Working from architectures; working towards architectures – to motivate the system to take on some of the thorny measurement challenges – now.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3F5D3-F0FB-4FD7-BE52-999231BA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0345"/>
            <a:ext cx="6749980" cy="434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4CB2-B724-4A3E-ADAD-7C1D38C6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3003322"/>
            <a:ext cx="5915025" cy="904330"/>
          </a:xfrm>
        </p:spPr>
        <p:txBody>
          <a:bodyPr/>
          <a:lstStyle/>
          <a:p>
            <a:pPr algn="ctr"/>
            <a:r>
              <a:rPr lang="en-CA" dirty="0"/>
              <a:t>Target Information Architecture???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838A-5890-468E-825C-7A838A29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3943636"/>
            <a:ext cx="5915025" cy="2000249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A working example</a:t>
            </a:r>
          </a:p>
        </p:txBody>
      </p:sp>
    </p:spTree>
    <p:extLst>
      <p:ext uri="{BB962C8B-B14F-4D97-AF65-F5344CB8AC3E}">
        <p14:creationId xmlns:p14="http://schemas.microsoft.com/office/powerpoint/2010/main" val="53785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4AC964-ADB8-4DC2-95CE-69483ED1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9" y="687396"/>
            <a:ext cx="6044381" cy="81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27266</TotalTime>
  <Words>1591</Words>
  <Application>Microsoft Office PowerPoint</Application>
  <PresentationFormat>On-screen Show (4:3)</PresentationFormat>
  <Paragraphs>153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    1. Supply a working blueprint [architecture] &amp; roadmap for Health Service Analytics Innovation  2. Set requirements for data de-identification framework and standard operating procedures that operationalize that framework</vt:lpstr>
      <vt:lpstr>Organization of the two presentations </vt:lpstr>
      <vt:lpstr>Part I  Target Information Architecture:  Why? </vt:lpstr>
      <vt:lpstr>Why employ an information architectural approach to analytics innovation?</vt:lpstr>
      <vt:lpstr>Illustrative example – working with data contents we have vs what we need </vt:lpstr>
      <vt:lpstr>Measurement based on what is readily accessible vs measuring based on a working model that describes essential features of what you are trying to measure</vt:lpstr>
      <vt:lpstr>Working from architectures; working towards architectures – to motivate the system to take on some of the thorny measurement challenges – now.</vt:lpstr>
      <vt:lpstr>Target Information Architecture???</vt:lpstr>
      <vt:lpstr>PowerPoint Presentation</vt:lpstr>
      <vt:lpstr>Component #1 - Epistemological Foundations – where does analytically useful health information originate?</vt:lpstr>
      <vt:lpstr>Highlighting data contents/deliverables within the architecture based on three key data sources and consumers of analytical products – community-derived (including primary care); health-authority-derived; Ministry of Health derived</vt:lpstr>
      <vt:lpstr>Component #2 - Service System Users of Information Products</vt:lpstr>
      <vt:lpstr>Deeper structure to Component #2 – a basic General Systems Theory framework</vt:lpstr>
      <vt:lpstr>Service Systems – 1st, 2nd, 3rd Order Users of Information Products</vt:lpstr>
      <vt:lpstr>Service System Users of Information Products </vt:lpstr>
      <vt:lpstr>PowerPoint Presentation</vt:lpstr>
      <vt:lpstr>PowerPoint Presentation</vt:lpstr>
      <vt:lpstr>Component #4 - What data?</vt:lpstr>
      <vt:lpstr>What data – broken out by community/health authority/ Ministry of Health</vt:lpstr>
      <vt:lpstr>Component #5 - Statistical/Analytical Approaches</vt:lpstr>
      <vt:lpstr>PowerPoint Presentation</vt:lpstr>
      <vt:lpstr>PowerPoint Presentation</vt:lpstr>
      <vt:lpstr>Putting the TIA to use:  Using the TIA as a framework for  characterizing and cataloguing the deliverables associated with a program of research focused on  MoH Minimum Reporting Requirements (MRR) for Mental Health &amp; Substance Use</vt:lpstr>
      <vt:lpstr>Data Space – program of research concerned with high risk/high needs Mental Health &amp; Substance Use Clients</vt:lpstr>
      <vt:lpstr>PowerPoint Presentation</vt:lpstr>
      <vt:lpstr>Discussion, Summary: Some TIA framework principles; some TIA facts of life</vt:lpstr>
      <vt:lpstr>Where are some key limitations of the existing model</vt:lpstr>
      <vt:lpstr>Framework, Principles</vt:lpstr>
      <vt:lpstr>Facts of Life</vt:lpstr>
      <vt:lpstr>Part II  Data Disclosure Privacy Risk Model – Creating Relationships Between Health Data and Parties with Analytical Expertise (see Component #5 of Target Information Architecture)   Basis for a ‘Real World’ Contextualized Data Disclosure/Data De-Identification Methodology   Introductory Material</vt:lpstr>
      <vt:lpstr>Data Disclosure Privacy Risk Model</vt:lpstr>
      <vt:lpstr>Four components that collectively specify the risk profile of a candidate data disclosure – and provide an anchoring-point for operational definitions of key constructs (e.g., “de-identification”; “limiting disclosure”; “risk”)</vt:lpstr>
      <vt:lpstr>If only it were as simple as finding one key – anywhere!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“Real-world” de-identification of transactional data extracted from  electronic health records –  breaking the curse of dimensionality</dc:title>
  <dc:creator>Kenneth Moselle</dc:creator>
  <cp:lastModifiedBy>Kenneth Moselle</cp:lastModifiedBy>
  <cp:revision>248</cp:revision>
  <dcterms:created xsi:type="dcterms:W3CDTF">2019-02-08T15:30:00Z</dcterms:created>
  <dcterms:modified xsi:type="dcterms:W3CDTF">2019-07-11T22:39:15Z</dcterms:modified>
</cp:coreProperties>
</file>